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56" r:id="rId4"/>
    <p:sldId id="257" r:id="rId5"/>
    <p:sldId id="258" r:id="rId6"/>
    <p:sldId id="273" r:id="rId7"/>
    <p:sldId id="259" r:id="rId8"/>
    <p:sldId id="277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BBD2-F187-4CD2-8BFE-929414E1F3D1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C94AD-44A5-4F28-B547-BAB5EA67A9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060848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ПРОИЗВОДСТВЕННАЯ САНИТАРИЯ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883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2214602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286808" cy="6000792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Плотность светового потока в заданном направлении характеризуется </a:t>
            </a:r>
            <a:r>
              <a:rPr lang="ru-RU" b="1" dirty="0">
                <a:solidFill>
                  <a:schemeClr val="tx1"/>
                </a:solidFill>
              </a:rPr>
              <a:t>силой света</a:t>
            </a:r>
            <a:r>
              <a:rPr lang="ru-RU" dirty="0">
                <a:solidFill>
                  <a:schemeClr val="tx1"/>
                </a:solidFill>
              </a:rPr>
              <a:t>. Численное значение силы света в данном направлении определяется путем выделения части светового потока, распространяющегося внутри узкого конуса с вершиной в точке расположения источника света.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Телесный </a:t>
            </a:r>
            <a:r>
              <a:rPr lang="ru-RU" b="1" i="1" dirty="0">
                <a:solidFill>
                  <a:schemeClr val="tx1"/>
                </a:solidFill>
              </a:rPr>
              <a:t>угол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</a:t>
            </a:r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ru-RU" dirty="0">
                <a:solidFill>
                  <a:schemeClr val="tx1"/>
                </a:solidFill>
              </a:rPr>
              <a:t>те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ru-RU" dirty="0" err="1">
                <a:solidFill>
                  <a:schemeClr val="tx1"/>
                </a:solidFill>
              </a:rPr>
              <a:t>адиан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стерад</a:t>
            </a:r>
            <a:r>
              <a:rPr lang="ru-RU" dirty="0">
                <a:solidFill>
                  <a:schemeClr val="tx1"/>
                </a:solidFill>
              </a:rPr>
              <a:t>.) вырезает на поверхности сферы, описанной из его вершины, участок, площадь которого </a:t>
            </a:r>
            <a:r>
              <a:rPr lang="en-US" i="1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 равна, квадрату радиуса </a:t>
            </a:r>
            <a:r>
              <a:rPr lang="ru-RU" dirty="0" smtClean="0">
                <a:solidFill>
                  <a:schemeClr val="tx1"/>
                </a:solidFill>
              </a:rPr>
              <a:t>сферы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-207172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 lnSpcReduction="10000"/>
          </a:bodyPr>
          <a:lstStyle/>
          <a:p>
            <a:r>
              <a:rPr lang="ru-RU" sz="3600" b="1" dirty="0">
                <a:solidFill>
                  <a:schemeClr val="tx1"/>
                </a:solidFill>
              </a:rPr>
              <a:t>Рисунок 1 – Телесный угол</a:t>
            </a:r>
            <a:r>
              <a:rPr lang="ru-RU" sz="3600" b="1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	O			W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			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			       R</a:t>
            </a:r>
          </a:p>
          <a:p>
            <a:pPr algn="just"/>
            <a:r>
              <a:rPr lang="ru-RU" sz="3600" dirty="0">
                <a:solidFill>
                  <a:schemeClr val="tx1"/>
                </a:solidFill>
              </a:rPr>
              <a:t>О</a:t>
            </a:r>
            <a:r>
              <a:rPr lang="ru-RU" sz="3600" dirty="0" smtClean="0">
                <a:solidFill>
                  <a:schemeClr val="tx1"/>
                </a:solidFill>
              </a:rPr>
              <a:t>тношение </a:t>
            </a:r>
            <a:r>
              <a:rPr lang="ru-RU" sz="3600" dirty="0">
                <a:solidFill>
                  <a:schemeClr val="tx1"/>
                </a:solidFill>
              </a:rPr>
              <a:t>светового потока, заключенного в таком конусе к величине телесного угла конуса </a:t>
            </a:r>
            <a:r>
              <a:rPr lang="en-US" sz="3600" i="1" dirty="0">
                <a:solidFill>
                  <a:schemeClr val="tx1"/>
                </a:solidFill>
              </a:rPr>
              <a:t>W</a:t>
            </a:r>
            <a:r>
              <a:rPr lang="ru-RU" sz="3600" dirty="0">
                <a:solidFill>
                  <a:schemeClr val="tx1"/>
                </a:solidFill>
              </a:rPr>
              <a:t>, измеряемого в стерадианах (</a:t>
            </a:r>
            <a:r>
              <a:rPr lang="ru-RU" sz="3600" dirty="0" err="1" smtClean="0">
                <a:solidFill>
                  <a:schemeClr val="tx1"/>
                </a:solidFill>
              </a:rPr>
              <a:t>стерад</a:t>
            </a:r>
            <a:r>
              <a:rPr lang="ru-RU" sz="3600" dirty="0" smtClean="0">
                <a:solidFill>
                  <a:schemeClr val="tx1"/>
                </a:solidFill>
              </a:rPr>
              <a:t>), выражает </a:t>
            </a:r>
            <a:r>
              <a:rPr lang="ru-RU" sz="3600" b="1" i="1" dirty="0" smtClean="0">
                <a:solidFill>
                  <a:schemeClr val="tx1"/>
                </a:solidFill>
              </a:rPr>
              <a:t>силу света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в направлении оси конуса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6600" dirty="0" smtClean="0">
                <a:solidFill>
                  <a:schemeClr val="tx1"/>
                </a:solidFill>
              </a:rPr>
              <a:t> I=F/W</a:t>
            </a:r>
            <a:r>
              <a:rPr lang="ru-RU" sz="6600" dirty="0" smtClean="0">
                <a:solidFill>
                  <a:schemeClr val="tx1"/>
                </a:solidFill>
              </a:rPr>
              <a:t> (кд)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357818" y="1214422"/>
            <a:ext cx="857256" cy="13573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4" idx="0"/>
          </p:cNvCxnSpPr>
          <p:nvPr/>
        </p:nvCxnSpPr>
        <p:spPr>
          <a:xfrm rot="16200000" flipH="1" flipV="1">
            <a:off x="3679025" y="-250057"/>
            <a:ext cx="642942" cy="3571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4" idx="4"/>
          </p:cNvCxnSpPr>
          <p:nvPr/>
        </p:nvCxnSpPr>
        <p:spPr>
          <a:xfrm>
            <a:off x="2214546" y="1857364"/>
            <a:ext cx="3571900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4" idx="2"/>
          </p:cNvCxnSpPr>
          <p:nvPr/>
        </p:nvCxnSpPr>
        <p:spPr>
          <a:xfrm>
            <a:off x="2214546" y="1857364"/>
            <a:ext cx="314327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250529" y="1893083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2143164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4100" dirty="0" smtClean="0">
                <a:solidFill>
                  <a:schemeClr val="tx1"/>
                </a:solidFill>
              </a:rPr>
              <a:t>Освещение обеспечивается </a:t>
            </a:r>
            <a:r>
              <a:rPr lang="ru-RU" sz="4100" dirty="0">
                <a:solidFill>
                  <a:schemeClr val="tx1"/>
                </a:solidFill>
              </a:rPr>
              <a:t>естественным и искусственным светом.  Естественным светом обеспечивается общее освещение, искусственным - общее, местное и комбинированное. </a:t>
            </a:r>
            <a:r>
              <a:rPr lang="ru-RU" sz="4100" dirty="0" smtClean="0">
                <a:solidFill>
                  <a:schemeClr val="tx1"/>
                </a:solidFill>
              </a:rPr>
              <a:t>При </a:t>
            </a:r>
            <a:r>
              <a:rPr lang="ru-RU" sz="4100" dirty="0">
                <a:solidFill>
                  <a:schemeClr val="tx1"/>
                </a:solidFill>
              </a:rPr>
              <a:t>комбинированном освещении местное освещение обеспечивает наилучшие условия для зрительной работы, создавая большие освещенности рабочих поверхностей</a:t>
            </a:r>
            <a:r>
              <a:rPr lang="ru-RU" sz="4100" dirty="0" smtClean="0">
                <a:solidFill>
                  <a:schemeClr val="tx1"/>
                </a:solidFill>
              </a:rPr>
              <a:t>.</a:t>
            </a:r>
            <a:r>
              <a:rPr lang="ru-RU" sz="4100" dirty="0">
                <a:solidFill>
                  <a:schemeClr val="tx1"/>
                </a:solidFill>
              </a:rPr>
              <a:t> Для обеспечения эффективной </a:t>
            </a:r>
            <a:r>
              <a:rPr lang="ru-RU" sz="4100" dirty="0" smtClean="0">
                <a:solidFill>
                  <a:schemeClr val="tx1"/>
                </a:solidFill>
              </a:rPr>
              <a:t>деятельности </a:t>
            </a:r>
            <a:r>
              <a:rPr lang="ru-RU" sz="4100" dirty="0">
                <a:solidFill>
                  <a:schemeClr val="tx1"/>
                </a:solidFill>
              </a:rPr>
              <a:t>требуется </a:t>
            </a:r>
            <a:r>
              <a:rPr lang="ru-RU" sz="4100" dirty="0" smtClean="0">
                <a:solidFill>
                  <a:schemeClr val="tx1"/>
                </a:solidFill>
              </a:rPr>
              <a:t>достаточно </a:t>
            </a:r>
            <a:r>
              <a:rPr lang="ru-RU" sz="4100" dirty="0">
                <a:solidFill>
                  <a:schemeClr val="tx1"/>
                </a:solidFill>
              </a:rPr>
              <a:t>высокий уровень освещенности. При использовании люминесцентных </a:t>
            </a:r>
            <a:r>
              <a:rPr lang="ru-RU" sz="4100" dirty="0" smtClean="0">
                <a:solidFill>
                  <a:schemeClr val="tx1"/>
                </a:solidFill>
              </a:rPr>
              <a:t>светильников </a:t>
            </a:r>
            <a:r>
              <a:rPr lang="ru-RU" sz="4100" dirty="0">
                <a:solidFill>
                  <a:schemeClr val="tx1"/>
                </a:solidFill>
              </a:rPr>
              <a:t>комбинированная освещенность должна составлять   500-1000 лк, </a:t>
            </a:r>
            <a:r>
              <a:rPr lang="ru-RU" sz="4100" dirty="0" smtClean="0">
                <a:solidFill>
                  <a:schemeClr val="tx1"/>
                </a:solidFill>
              </a:rPr>
              <a:t>общая </a:t>
            </a:r>
            <a:r>
              <a:rPr lang="ru-RU" sz="4100" dirty="0">
                <a:solidFill>
                  <a:schemeClr val="tx1"/>
                </a:solidFill>
              </a:rPr>
              <a:t>150 - 400 лк, а для ламп накаливания комбинированная освещенность должна находиться в пределах 200-600 лк, общая 100-200 лк</a:t>
            </a:r>
            <a:r>
              <a:rPr lang="ru-RU" sz="4100" dirty="0" smtClean="0">
                <a:solidFill>
                  <a:schemeClr val="tx1"/>
                </a:solidFill>
              </a:rPr>
              <a:t>.</a:t>
            </a:r>
            <a:endParaRPr lang="ru-RU" sz="41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207172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85728"/>
            <a:ext cx="8429684" cy="621510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Световой </a:t>
            </a:r>
            <a:r>
              <a:rPr lang="ru-RU" dirty="0">
                <a:solidFill>
                  <a:schemeClr val="tx1"/>
                </a:solidFill>
              </a:rPr>
              <a:t>поток  </a:t>
            </a:r>
            <a:r>
              <a:rPr lang="en-US" b="1" i="1" dirty="0">
                <a:solidFill>
                  <a:schemeClr val="tx1"/>
                </a:solidFill>
              </a:rPr>
              <a:t>F</a:t>
            </a:r>
            <a:r>
              <a:rPr lang="ru-RU" dirty="0">
                <a:solidFill>
                  <a:schemeClr val="tx1"/>
                </a:solidFill>
              </a:rPr>
              <a:t>, падая на какой-либо предмет, частично им поглощается </a:t>
            </a:r>
            <a:r>
              <a:rPr lang="ru-RU" b="1" i="1" dirty="0">
                <a:solidFill>
                  <a:schemeClr val="tx1"/>
                </a:solidFill>
              </a:rPr>
              <a:t>(</a:t>
            </a:r>
            <a:r>
              <a:rPr lang="en-US" b="1" i="1" dirty="0" err="1">
                <a:solidFill>
                  <a:schemeClr val="tx1"/>
                </a:solidFill>
              </a:rPr>
              <a:t>Fa</a:t>
            </a:r>
            <a:r>
              <a:rPr lang="ru-RU" b="1" i="1" dirty="0">
                <a:solidFill>
                  <a:schemeClr val="tx1"/>
                </a:solidFill>
              </a:rPr>
              <a:t>),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частично отражается от его </a:t>
            </a:r>
            <a:r>
              <a:rPr lang="ru-RU" dirty="0" smtClean="0">
                <a:solidFill>
                  <a:schemeClr val="tx1"/>
                </a:solidFill>
              </a:rPr>
              <a:t>поверхности </a:t>
            </a:r>
            <a:r>
              <a:rPr lang="ru-RU" b="1" i="1" dirty="0">
                <a:solidFill>
                  <a:schemeClr val="tx1"/>
                </a:solidFill>
              </a:rPr>
              <a:t>(</a:t>
            </a:r>
            <a:r>
              <a:rPr lang="en-US" b="1" i="1" dirty="0" err="1">
                <a:solidFill>
                  <a:schemeClr val="tx1"/>
                </a:solidFill>
              </a:rPr>
              <a:t>Fp</a:t>
            </a:r>
            <a:r>
              <a:rPr lang="ru-RU" b="1" i="1" dirty="0">
                <a:solidFill>
                  <a:schemeClr val="tx1"/>
                </a:solidFill>
              </a:rPr>
              <a:t>)</a:t>
            </a:r>
            <a:r>
              <a:rPr lang="ru-RU" b="1" dirty="0">
                <a:solidFill>
                  <a:schemeClr val="tx1"/>
                </a:solidFill>
              </a:rPr>
              <a:t>  </a:t>
            </a:r>
            <a:r>
              <a:rPr lang="ru-RU" dirty="0">
                <a:solidFill>
                  <a:schemeClr val="tx1"/>
                </a:solidFill>
              </a:rPr>
              <a:t>частично проходят через материал предмета </a:t>
            </a:r>
            <a:r>
              <a:rPr lang="ru-RU" b="1" i="1" dirty="0">
                <a:solidFill>
                  <a:schemeClr val="tx1"/>
                </a:solidFill>
              </a:rPr>
              <a:t>(</a:t>
            </a:r>
            <a:r>
              <a:rPr lang="en-US" b="1" i="1" dirty="0" smtClean="0">
                <a:solidFill>
                  <a:schemeClr val="tx1"/>
                </a:solidFill>
              </a:rPr>
              <a:t>F</a:t>
            </a:r>
            <a:r>
              <a:rPr lang="ru-RU" b="1" i="1" dirty="0">
                <a:solidFill>
                  <a:schemeClr val="tx1"/>
                </a:solidFill>
              </a:rPr>
              <a:t>т</a:t>
            </a:r>
            <a:r>
              <a:rPr lang="ru-RU" b="1" i="1" dirty="0" smtClean="0">
                <a:solidFill>
                  <a:schemeClr val="tx1"/>
                </a:solidFill>
              </a:rPr>
              <a:t>)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> Количественная </a:t>
            </a:r>
            <a:r>
              <a:rPr lang="ru-RU" dirty="0">
                <a:solidFill>
                  <a:schemeClr val="tx1"/>
                </a:solidFill>
              </a:rPr>
              <a:t>сторона этих световых потоков оценивается соответственно </a:t>
            </a:r>
            <a:r>
              <a:rPr lang="ru-RU" dirty="0" smtClean="0">
                <a:solidFill>
                  <a:schemeClr val="tx1"/>
                </a:solidFill>
              </a:rPr>
              <a:t>коэффициентами</a:t>
            </a:r>
            <a:r>
              <a:rPr lang="ru-RU" dirty="0">
                <a:solidFill>
                  <a:schemeClr val="tx1"/>
                </a:solidFill>
              </a:rPr>
              <a:t>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коэффициентом поглощения; </a:t>
            </a:r>
          </a:p>
          <a:p>
            <a:r>
              <a:rPr lang="ru-RU" dirty="0" err="1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>
                <a:solidFill>
                  <a:schemeClr val="tx1"/>
                </a:solidFill>
              </a:rPr>
              <a:t>коэффициентом отражения;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 - </a:t>
            </a:r>
            <a:r>
              <a:rPr lang="ru-RU" dirty="0">
                <a:solidFill>
                  <a:schemeClr val="tx1"/>
                </a:solidFill>
              </a:rPr>
              <a:t>коэффициентом пропускания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Характер </a:t>
            </a:r>
            <a:r>
              <a:rPr lang="ru-RU" dirty="0">
                <a:solidFill>
                  <a:schemeClr val="tx1"/>
                </a:solidFill>
              </a:rPr>
              <a:t>отражения света зависит от свойств и состояния поверхности тела, а </a:t>
            </a:r>
            <a:r>
              <a:rPr lang="ru-RU" dirty="0" smtClean="0">
                <a:solidFill>
                  <a:schemeClr val="tx1"/>
                </a:solidFill>
              </a:rPr>
              <a:t>пропускания </a:t>
            </a:r>
            <a:r>
              <a:rPr lang="ru-RU" dirty="0">
                <a:solidFill>
                  <a:schemeClr val="tx1"/>
                </a:solidFill>
              </a:rPr>
              <a:t>- его внутренней </a:t>
            </a:r>
            <a:r>
              <a:rPr lang="ru-RU" dirty="0" smtClean="0">
                <a:solidFill>
                  <a:schemeClr val="tx1"/>
                </a:solidFill>
              </a:rPr>
              <a:t>структурой.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-2214602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286808" cy="621510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процессе эксплуатации электрического освещения наблюдается постепенное уменьшение освещенности, вызванное загрязнением светильников, внутренних поверхностей, отражения от оборудования, снижением светового потока ламп и т.д.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целью парирования этих неизбежных </a:t>
            </a:r>
            <a:r>
              <a:rPr lang="ru-RU" dirty="0" smtClean="0">
                <a:solidFill>
                  <a:schemeClr val="tx1"/>
                </a:solidFill>
              </a:rPr>
              <a:t>результатов </a:t>
            </a:r>
            <a:r>
              <a:rPr lang="ru-RU" dirty="0">
                <a:solidFill>
                  <a:schemeClr val="tx1"/>
                </a:solidFill>
              </a:rPr>
              <a:t>при расчетах потребной мощности осветительных установок вводят </a:t>
            </a:r>
            <a:r>
              <a:rPr lang="ru-RU" dirty="0" smtClean="0">
                <a:solidFill>
                  <a:schemeClr val="tx1"/>
                </a:solidFill>
              </a:rPr>
              <a:t>коэффициент </a:t>
            </a:r>
            <a:r>
              <a:rPr lang="ru-RU" dirty="0">
                <a:solidFill>
                  <a:schemeClr val="tx1"/>
                </a:solidFill>
              </a:rPr>
              <a:t>запаса  </a:t>
            </a:r>
            <a:r>
              <a:rPr lang="ru-RU" b="1" i="1" dirty="0">
                <a:solidFill>
                  <a:schemeClr val="tx1"/>
                </a:solidFill>
              </a:rPr>
              <a:t>К</a:t>
            </a:r>
            <a:r>
              <a:rPr lang="ru-RU" b="1" dirty="0">
                <a:solidFill>
                  <a:schemeClr val="tx1"/>
                </a:solidFill>
              </a:rPr>
              <a:t>=1,3-2,0.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-228604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29684" cy="628654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Общие </a:t>
            </a:r>
            <a:r>
              <a:rPr lang="ru-RU" b="1" dirty="0" smtClean="0">
                <a:solidFill>
                  <a:schemeClr val="tx1"/>
                </a:solidFill>
              </a:rPr>
              <a:t>требования </a:t>
            </a:r>
            <a:r>
              <a:rPr lang="ru-RU" b="1" dirty="0">
                <a:solidFill>
                  <a:schemeClr val="tx1"/>
                </a:solidFill>
              </a:rPr>
              <a:t>к искусственному </a:t>
            </a:r>
            <a:r>
              <a:rPr lang="ru-RU" b="1" dirty="0" smtClean="0">
                <a:solidFill>
                  <a:schemeClr val="tx1"/>
                </a:solidFill>
              </a:rPr>
              <a:t>освещению</a:t>
            </a:r>
          </a:p>
          <a:p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</a:rPr>
              <a:t>1. Освещение должно быть достаточно интенсивным</a:t>
            </a:r>
            <a:r>
              <a:rPr lang="ru-RU" dirty="0">
                <a:solidFill>
                  <a:schemeClr val="tx1"/>
                </a:solidFill>
              </a:rPr>
              <a:t>. Для служебных и бытовых помещений должны быть строго выдержаны минимальные уровни </a:t>
            </a:r>
            <a:r>
              <a:rPr lang="ru-RU" dirty="0" smtClean="0">
                <a:solidFill>
                  <a:schemeClr val="tx1"/>
                </a:solidFill>
              </a:rPr>
              <a:t>освещенности </a:t>
            </a:r>
            <a:r>
              <a:rPr lang="ru-RU" dirty="0">
                <a:solidFill>
                  <a:schemeClr val="tx1"/>
                </a:solidFill>
              </a:rPr>
              <a:t>с учетом коэффициентов отражения стен, пола и потолка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u="sng" dirty="0">
                <a:solidFill>
                  <a:schemeClr val="tx1"/>
                </a:solidFill>
              </a:rPr>
              <a:t>2. Освещение должно быть достаточно равномерным</a:t>
            </a:r>
            <a:r>
              <a:rPr lang="ru-RU" dirty="0">
                <a:solidFill>
                  <a:schemeClr val="tx1"/>
                </a:solidFill>
              </a:rPr>
              <a:t>. В помещениях не должно быть слишком резких контрастов яркостей в секторе поля зрения. </a:t>
            </a:r>
            <a:r>
              <a:rPr lang="ru-RU" dirty="0" smtClean="0">
                <a:solidFill>
                  <a:schemeClr val="tx1"/>
                </a:solidFill>
              </a:rPr>
              <a:t>Равномерность </a:t>
            </a:r>
            <a:r>
              <a:rPr lang="ru-RU" dirty="0">
                <a:solidFill>
                  <a:schemeClr val="tx1"/>
                </a:solidFill>
              </a:rPr>
              <a:t>освещения при выбранной общей системе освещения оценивается </a:t>
            </a:r>
            <a:r>
              <a:rPr lang="ru-RU" dirty="0" smtClean="0">
                <a:solidFill>
                  <a:schemeClr val="tx1"/>
                </a:solidFill>
              </a:rPr>
              <a:t>отношением </a:t>
            </a:r>
            <a:r>
              <a:rPr lang="ru-RU" dirty="0">
                <a:solidFill>
                  <a:schemeClr val="tx1"/>
                </a:solidFill>
              </a:rPr>
              <a:t>минимальной освещенности в какой-либо точке помещения к средней освещенности данного помещения.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-228604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85728"/>
            <a:ext cx="8358246" cy="6072230"/>
          </a:xfrm>
        </p:spPr>
        <p:txBody>
          <a:bodyPr/>
          <a:lstStyle/>
          <a:p>
            <a:r>
              <a:rPr lang="ru-RU" sz="3600" b="1" u="sng" dirty="0">
                <a:solidFill>
                  <a:schemeClr val="tx1"/>
                </a:solidFill>
              </a:rPr>
              <a:t>3. Направленность световых потоков.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Для освещения рабочих мест правильное </a:t>
            </a:r>
            <a:r>
              <a:rPr lang="ru-RU" sz="3600" dirty="0" err="1">
                <a:solidFill>
                  <a:schemeClr val="tx1"/>
                </a:solidFill>
              </a:rPr>
              <a:t>светообразование</a:t>
            </a:r>
            <a:r>
              <a:rPr lang="ru-RU" sz="3600" dirty="0">
                <a:solidFill>
                  <a:schemeClr val="tx1"/>
                </a:solidFill>
              </a:rPr>
              <a:t> имеет исключительно важное значение, нельзя допускать стробоскопического эффекта. Направленность световых потоков от </a:t>
            </a:r>
            <a:r>
              <a:rPr lang="ru-RU" sz="3600" dirty="0" smtClean="0">
                <a:solidFill>
                  <a:schemeClr val="tx1"/>
                </a:solidFill>
              </a:rPr>
              <a:t>светильников </a:t>
            </a:r>
            <a:r>
              <a:rPr lang="ru-RU" sz="3600" dirty="0">
                <a:solidFill>
                  <a:schemeClr val="tx1"/>
                </a:solidFill>
              </a:rPr>
              <a:t>должна обеспечивать освещенность, отвечающую  характеру рабочего </a:t>
            </a:r>
            <a:r>
              <a:rPr lang="ru-RU" sz="3600" dirty="0" smtClean="0">
                <a:solidFill>
                  <a:schemeClr val="tx1"/>
                </a:solidFill>
              </a:rPr>
              <a:t>процесса </a:t>
            </a:r>
            <a:r>
              <a:rPr lang="ru-RU" sz="3600" dirty="0">
                <a:solidFill>
                  <a:schemeClr val="tx1"/>
                </a:solidFill>
              </a:rPr>
              <a:t>и требованиям эстетики.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-192885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6072230"/>
          </a:xfrm>
        </p:spPr>
        <p:txBody>
          <a:bodyPr>
            <a:normAutofit lnSpcReduction="10000"/>
          </a:bodyPr>
          <a:lstStyle/>
          <a:p>
            <a:r>
              <a:rPr lang="ru-RU" sz="3600" b="1" u="sng" dirty="0">
                <a:solidFill>
                  <a:schemeClr val="tx1"/>
                </a:solidFill>
              </a:rPr>
              <a:t>4. Цветность освещения</a:t>
            </a:r>
            <a:r>
              <a:rPr lang="ru-RU" sz="3600" dirty="0">
                <a:solidFill>
                  <a:schemeClr val="tx1"/>
                </a:solidFill>
              </a:rPr>
              <a:t>. От вида цветности зависит общее впечатление восприятия обстановки помещения. Между цветностью искусственного освещения и </a:t>
            </a:r>
            <a:r>
              <a:rPr lang="ru-RU" sz="3600" dirty="0" smtClean="0">
                <a:solidFill>
                  <a:schemeClr val="tx1"/>
                </a:solidFill>
              </a:rPr>
              <a:t>цветовым </a:t>
            </a:r>
            <a:r>
              <a:rPr lang="ru-RU" sz="3600" dirty="0">
                <a:solidFill>
                  <a:schemeClr val="tx1"/>
                </a:solidFill>
              </a:rPr>
              <a:t>решением интерьера должно быть определенное отношение, иначе </a:t>
            </a:r>
            <a:r>
              <a:rPr lang="ru-RU" sz="3600" dirty="0" smtClean="0">
                <a:solidFill>
                  <a:schemeClr val="tx1"/>
                </a:solidFill>
              </a:rPr>
              <a:t>будет </a:t>
            </a:r>
            <a:r>
              <a:rPr lang="ru-RU" sz="3600" dirty="0">
                <a:solidFill>
                  <a:schemeClr val="tx1"/>
                </a:solidFill>
              </a:rPr>
              <a:t>нарушена правильность передачи цветовой отделки, а следовательно и </a:t>
            </a:r>
            <a:r>
              <a:rPr lang="ru-RU" sz="3600" dirty="0" smtClean="0">
                <a:solidFill>
                  <a:schemeClr val="tx1"/>
                </a:solidFill>
              </a:rPr>
              <a:t>изменение </a:t>
            </a:r>
            <a:r>
              <a:rPr lang="ru-RU" sz="3600" dirty="0">
                <a:solidFill>
                  <a:schemeClr val="tx1"/>
                </a:solidFill>
              </a:rPr>
              <a:t>психофизиологического воздействия на людей.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-1643098"/>
            <a:ext cx="7772400" cy="11556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429684" cy="6072230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Ученые давно делали попытку экспериментально выявить, какие эмоции </a:t>
            </a:r>
            <a:r>
              <a:rPr lang="ru-RU" dirty="0" smtClean="0">
                <a:solidFill>
                  <a:schemeClr val="tx1"/>
                </a:solidFill>
              </a:rPr>
              <a:t>вызывают </a:t>
            </a:r>
            <a:r>
              <a:rPr lang="ru-RU" dirty="0">
                <a:solidFill>
                  <a:schemeClr val="tx1"/>
                </a:solidFill>
              </a:rPr>
              <a:t>определенные цвета и их сочетания, какое психологическое воздействие оказывают они на человека, как влияют на его работоспособность. Было замечено, что различные сочетания цветовой отделки помещений </a:t>
            </a:r>
            <a:r>
              <a:rPr lang="ru-RU" dirty="0" smtClean="0">
                <a:solidFill>
                  <a:schemeClr val="tx1"/>
                </a:solidFill>
              </a:rPr>
              <a:t>по-разному </a:t>
            </a:r>
            <a:r>
              <a:rPr lang="ru-RU" dirty="0">
                <a:solidFill>
                  <a:schemeClr val="tx1"/>
                </a:solidFill>
              </a:rPr>
              <a:t>воздействуют на человека, они могут воздействовать угнетающе, </a:t>
            </a:r>
            <a:r>
              <a:rPr lang="ru-RU" dirty="0" smtClean="0">
                <a:solidFill>
                  <a:schemeClr val="tx1"/>
                </a:solidFill>
              </a:rPr>
              <a:t>раздражающе </a:t>
            </a:r>
            <a:r>
              <a:rPr lang="ru-RU" dirty="0">
                <a:solidFill>
                  <a:schemeClr val="tx1"/>
                </a:solidFill>
              </a:rPr>
              <a:t>или успокаивающе. Научно и целенаправленно подобранные сочетания цветов способны снизить процесс утомления или сохранить бодрость и </a:t>
            </a:r>
            <a:r>
              <a:rPr lang="ru-RU" dirty="0" smtClean="0">
                <a:solidFill>
                  <a:schemeClr val="tx1"/>
                </a:solidFill>
              </a:rPr>
              <a:t>высокую </a:t>
            </a:r>
            <a:r>
              <a:rPr lang="ru-RU" dirty="0">
                <a:solidFill>
                  <a:schemeClr val="tx1"/>
                </a:solidFill>
              </a:rPr>
              <a:t>работоспособность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-207172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66"/>
            <a:ext cx="8072494" cy="6072230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 smtClean="0">
                <a:solidFill>
                  <a:schemeClr val="tx1"/>
                </a:solidFill>
              </a:rPr>
              <a:t>О характере воздействия отдельных цветов спектра на человека.</a:t>
            </a:r>
            <a:r>
              <a:rPr lang="ru-RU" sz="3500" b="1" i="1" dirty="0">
                <a:solidFill>
                  <a:schemeClr val="tx1"/>
                </a:solidFill>
              </a:rPr>
              <a:t> </a:t>
            </a:r>
            <a:endParaRPr lang="ru-RU" sz="3500" b="1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Оранжевый -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цвет воспринимается как раскаленный, горячий. Он согревает, бод­рит, стимулирует к активной деятельности.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Красный</a:t>
            </a:r>
            <a:r>
              <a:rPr lang="ru-RU" dirty="0">
                <a:solidFill>
                  <a:schemeClr val="tx1"/>
                </a:solidFill>
              </a:rPr>
              <a:t> - так же, как и оранжевый напоминает цвет раскаленного металла, возбуждающий, горячий, энергичный. Приобретая другие оттенки, красный цвет начинает обладать новыми свойствами.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Коричневый</a:t>
            </a:r>
            <a:r>
              <a:rPr lang="ru-RU" dirty="0">
                <a:solidFill>
                  <a:schemeClr val="tx1"/>
                </a:solidFill>
              </a:rPr>
              <a:t> - теплый, создает мягкое, спокойное настроение, выражает кре­пость и устойчивость, но способен располагать и к мрачном</a:t>
            </a:r>
            <a:r>
              <a:rPr lang="en-US" dirty="0">
                <a:solidFill>
                  <a:schemeClr val="tx1"/>
                </a:solidFill>
              </a:rPr>
              <a:t>y</a:t>
            </a:r>
            <a:r>
              <a:rPr lang="ru-RU" dirty="0">
                <a:solidFill>
                  <a:schemeClr val="tx1"/>
                </a:solidFill>
              </a:rPr>
              <a:t> настроению.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1.МИКРОКЛИМАТ. ПАРАМЕТРЫ МИКРОКЛИМАТА. НОРМИРОВАНИЕ ПАРАМЕТРОВ МИКРОКЛИМАТА.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9571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-2143164"/>
            <a:ext cx="7772400" cy="147002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6143668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Коричневый цвет с серым оттенком </a:t>
            </a:r>
            <a:r>
              <a:rPr lang="ru-RU" dirty="0">
                <a:solidFill>
                  <a:schemeClr val="tx1"/>
                </a:solidFill>
              </a:rPr>
              <a:t>придавливает психику, настораживает, </a:t>
            </a:r>
            <a:r>
              <a:rPr lang="ru-RU" dirty="0" smtClean="0">
                <a:solidFill>
                  <a:schemeClr val="tx1"/>
                </a:solidFill>
              </a:rPr>
              <a:t>вызывает </a:t>
            </a:r>
            <a:r>
              <a:rPr lang="ru-RU" dirty="0">
                <a:solidFill>
                  <a:schemeClr val="tx1"/>
                </a:solidFill>
              </a:rPr>
              <a:t>тревогу, ожидание неприятностей.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Желтый</a:t>
            </a:r>
            <a:r>
              <a:rPr lang="ru-RU" dirty="0">
                <a:solidFill>
                  <a:schemeClr val="tx1"/>
                </a:solidFill>
              </a:rPr>
              <a:t> - теплый, веселый цвет, располагающий к шутке и хорошему </a:t>
            </a:r>
            <a:r>
              <a:rPr lang="ru-RU" dirty="0" smtClean="0">
                <a:solidFill>
                  <a:schemeClr val="tx1"/>
                </a:solidFill>
              </a:rPr>
              <a:t>настроению</a:t>
            </a:r>
            <a:r>
              <a:rPr lang="ru-RU" dirty="0">
                <a:solidFill>
                  <a:schemeClr val="tx1"/>
                </a:solidFill>
              </a:rPr>
              <a:t>. В зависимости от частоты и насыщенности этот цвет по </a:t>
            </a:r>
            <a:r>
              <a:rPr lang="ru-RU">
                <a:solidFill>
                  <a:schemeClr val="tx1"/>
                </a:solidFill>
              </a:rPr>
              <a:t>своему </a:t>
            </a:r>
            <a:r>
              <a:rPr lang="ru-RU" smtClean="0">
                <a:solidFill>
                  <a:schemeClr val="tx1"/>
                </a:solidFill>
              </a:rPr>
              <a:t>воздействию </a:t>
            </a:r>
            <a:r>
              <a:rPr lang="ru-RU" dirty="0">
                <a:solidFill>
                  <a:schemeClr val="tx1"/>
                </a:solidFill>
              </a:rPr>
              <a:t>чрезвычайно изменчив и приобретает различные свойства.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Зеленый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- символ весны, юности, надежды, покоя и свежести. Этот цвет </a:t>
            </a:r>
            <a:r>
              <a:rPr lang="ru-RU" dirty="0" smtClean="0">
                <a:solidFill>
                  <a:schemeClr val="tx1"/>
                </a:solidFill>
              </a:rPr>
              <a:t>успокаивающе </a:t>
            </a:r>
            <a:r>
              <a:rPr lang="ru-RU" dirty="0">
                <a:solidFill>
                  <a:schemeClr val="tx1"/>
                </a:solidFill>
              </a:rPr>
              <a:t>действует на нервную систему. В сочетании с желтым приобретает мягкие тона и благотворно действует на настроение.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92696"/>
            <a:ext cx="8175282" cy="5808138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 smtClean="0">
                <a:solidFill>
                  <a:srgbClr val="FF0000"/>
                </a:solidFill>
              </a:rPr>
              <a:t>МИКРОКЛИМАТ</a:t>
            </a:r>
            <a:r>
              <a:rPr lang="ru-RU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- комплекс значений физических характеристик метеорологических факторов в ограниченном пространстве, определяемый температурой, влажностью и скоростью движения воздуха</a:t>
            </a:r>
            <a:r>
              <a:rPr lang="ru-RU" sz="4000" b="1" dirty="0" smtClean="0">
                <a:solidFill>
                  <a:schemeClr val="tx1"/>
                </a:solidFill>
              </a:rPr>
              <a:t>.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-200028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215370" cy="58579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Параметры микроклимата: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1.Относительная влажность воздуха (%);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2.Температура воздуха </a:t>
            </a:r>
            <a:r>
              <a:rPr lang="en-US" dirty="0" smtClean="0">
                <a:solidFill>
                  <a:schemeClr val="tx1"/>
                </a:solidFill>
              </a:rPr>
              <a:t>(t)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3.Скорость движения воздуха (м/с);	</a:t>
            </a:r>
          </a:p>
          <a:p>
            <a:pPr lvl="0" algn="l"/>
            <a:r>
              <a:rPr lang="ru-RU" dirty="0" smtClean="0">
                <a:solidFill>
                  <a:schemeClr val="tx1"/>
                </a:solidFill>
              </a:rPr>
              <a:t>4.Интенсивность теплового излучения (Дж/с). </a:t>
            </a:r>
          </a:p>
          <a:p>
            <a:pPr lvl="0" algn="l"/>
            <a:endParaRPr lang="ru-RU" b="1" dirty="0">
              <a:solidFill>
                <a:schemeClr val="tx1"/>
              </a:solidFill>
            </a:endParaRPr>
          </a:p>
          <a:p>
            <a:pPr lvl="0"/>
            <a:r>
              <a:rPr lang="ru-RU" sz="3500" b="1" dirty="0" smtClean="0">
                <a:solidFill>
                  <a:schemeClr val="tx1"/>
                </a:solidFill>
              </a:rPr>
              <a:t>Гигиенически-комфортные значения. </a:t>
            </a:r>
          </a:p>
          <a:p>
            <a:pPr lvl="0" algn="just"/>
            <a:r>
              <a:rPr lang="ru-RU" sz="3900" dirty="0" smtClean="0">
                <a:solidFill>
                  <a:schemeClr val="tx1"/>
                </a:solidFill>
              </a:rPr>
              <a:t>Температура </a:t>
            </a:r>
            <a:r>
              <a:rPr lang="ru-RU" sz="3900" dirty="0">
                <a:solidFill>
                  <a:schemeClr val="tx1"/>
                </a:solidFill>
              </a:rPr>
              <a:t>воздуха должна находиться в пределах 18 - 24 </a:t>
            </a:r>
            <a:r>
              <a:rPr lang="ru-RU" sz="3900" baseline="30000" dirty="0">
                <a:solidFill>
                  <a:schemeClr val="tx1"/>
                </a:solidFill>
              </a:rPr>
              <a:t>0</a:t>
            </a:r>
            <a:r>
              <a:rPr lang="ru-RU" sz="3900" dirty="0">
                <a:solidFill>
                  <a:schemeClr val="tx1"/>
                </a:solidFill>
              </a:rPr>
              <a:t>С, относительная влажность - не менее 40% и не более 60%, скорость движения воздуха - не более 0,3 м/с.  </a:t>
            </a:r>
            <a:endParaRPr lang="ru-RU" sz="3900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3900" dirty="0" smtClean="0">
                <a:solidFill>
                  <a:schemeClr val="tx1"/>
                </a:solidFill>
              </a:rPr>
              <a:t>При </a:t>
            </a:r>
            <a:r>
              <a:rPr lang="ru-RU" sz="3900" dirty="0">
                <a:solidFill>
                  <a:schemeClr val="tx1"/>
                </a:solidFill>
              </a:rPr>
              <a:t>более неблагоприятных микроклиматических условиях необходимо </a:t>
            </a:r>
            <a:r>
              <a:rPr lang="ru-RU" sz="3900" dirty="0" smtClean="0">
                <a:solidFill>
                  <a:schemeClr val="tx1"/>
                </a:solidFill>
              </a:rPr>
              <a:t>предусматривать </a:t>
            </a:r>
            <a:r>
              <a:rPr lang="ru-RU" sz="3900" dirty="0">
                <a:solidFill>
                  <a:schemeClr val="tx1"/>
                </a:solidFill>
              </a:rPr>
              <a:t>не только ограничение времени пребывания человека в таких </a:t>
            </a:r>
            <a:r>
              <a:rPr lang="ru-RU" sz="3900" dirty="0" smtClean="0">
                <a:solidFill>
                  <a:schemeClr val="tx1"/>
                </a:solidFill>
              </a:rPr>
              <a:t>условиях</a:t>
            </a:r>
            <a:r>
              <a:rPr lang="ru-RU" sz="3900" dirty="0">
                <a:solidFill>
                  <a:schemeClr val="tx1"/>
                </a:solidFill>
              </a:rPr>
              <a:t>, но и другие меры защиты организма человека</a:t>
            </a:r>
            <a:endParaRPr lang="ru-RU" sz="39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-2071726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0"/>
            <a:ext cx="8572560" cy="6858000"/>
          </a:xfrm>
        </p:spPr>
        <p:txBody>
          <a:bodyPr/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</a:rPr>
              <a:t>Таблица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</a:rPr>
              <a:t>1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</a:rPr>
              <a:t>- Предельно допустимое время пребывания в условиях неблагоприятного микроклимата при выполнении </a:t>
            </a:r>
            <a:endParaRPr lang="ru-RU" sz="240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</a:rPr>
              <a:t>физической работы.</a:t>
            </a:r>
            <a:endParaRPr lang="ru-RU" sz="240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6309178"/>
              </p:ext>
            </p:extLst>
          </p:nvPr>
        </p:nvGraphicFramePr>
        <p:xfrm>
          <a:off x="500034" y="1714488"/>
          <a:ext cx="8143931" cy="4790953"/>
        </p:xfrm>
        <a:graphic>
          <a:graphicData uri="http://schemas.openxmlformats.org/drawingml/2006/table">
            <a:tbl>
              <a:tblPr/>
              <a:tblGrid>
                <a:gridCol w="1625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3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53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49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49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48369">
                <a:tc row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Температура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baseline="30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Влажность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воздуха,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Время пребывания, (минут)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6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Безопасно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Допустимо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Предельно  допустимо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9624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40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50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60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15-20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70-75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15-20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70-75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15-20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70-75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15-20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70-75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240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120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30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15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20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10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10</a:t>
                      </a: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180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60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40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15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240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90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60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30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35</a:t>
                      </a: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algn="ctr"/>
            <a:r>
              <a:rPr lang="ru-RU" sz="4400" b="1" dirty="0"/>
              <a:t>2. Освещение. </a:t>
            </a:r>
            <a:endParaRPr lang="ru-RU" sz="4400" b="1" dirty="0" smtClean="0"/>
          </a:p>
          <a:p>
            <a:pPr algn="ctr"/>
            <a:r>
              <a:rPr lang="ru-RU" sz="4400" b="1" dirty="0" smtClean="0"/>
              <a:t>Параметры </a:t>
            </a:r>
            <a:r>
              <a:rPr lang="ru-RU" sz="4400" b="1" dirty="0"/>
              <a:t>освещенности. Нормирование </a:t>
            </a:r>
            <a:r>
              <a:rPr lang="ru-RU" sz="4400" b="1" dirty="0" smtClean="0"/>
              <a:t>освещенности</a:t>
            </a:r>
            <a:endParaRPr lang="ru-RU" sz="4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399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-164309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6072230"/>
          </a:xfrm>
        </p:spPr>
        <p:txBody>
          <a:bodyPr/>
          <a:lstStyle/>
          <a:p>
            <a:endParaRPr lang="ru-RU" sz="4400" b="1" u="sng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Человеческий глаз воспринимает световой поток, представляющий собой электромагнитное излучение с длинами волн от 380 до 760 нм (нанометров, 1 нм=10</a:t>
            </a:r>
            <a:r>
              <a:rPr lang="ru-RU" baseline="30000" dirty="0">
                <a:solidFill>
                  <a:schemeClr val="tx1"/>
                </a:solidFill>
              </a:rPr>
              <a:t>-9</a:t>
            </a:r>
            <a:r>
              <a:rPr lang="ru-RU" dirty="0">
                <a:solidFill>
                  <a:schemeClr val="tx1"/>
                </a:solidFill>
              </a:rPr>
              <a:t>  м), излучения за пределами этого диапазона глаз человека не различает.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192885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286808" cy="6072230"/>
          </a:xfrm>
        </p:spPr>
        <p:txBody>
          <a:bodyPr/>
          <a:lstStyle/>
          <a:p>
            <a:pPr algn="just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Энергия видимых излучений воздействует на светочувствительные элементы глаза и  производит световое ощущение, интенсивность которого зависит от мощности излучения и длины волны.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90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-192885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8604"/>
            <a:ext cx="8286808" cy="6072230"/>
          </a:xfrm>
        </p:spPr>
        <p:txBody>
          <a:bodyPr>
            <a:normAutofit/>
          </a:bodyPr>
          <a:lstStyle/>
          <a:p>
            <a:pPr algn="just"/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</a:rPr>
              <a:t>Освещенность </a:t>
            </a:r>
            <a:r>
              <a:rPr lang="ru-RU" sz="4000" i="1" dirty="0">
                <a:solidFill>
                  <a:schemeClr val="tx1"/>
                </a:solidFill>
                <a:latin typeface="Times New Roman" pitchFamily="18" charset="0"/>
              </a:rPr>
              <a:t>Е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 определяется количеством светового потока  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</a:rPr>
              <a:t>F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, приходящегося на единицу площади  </a:t>
            </a:r>
            <a:r>
              <a:rPr lang="en-US" sz="4000" i="1" dirty="0">
                <a:solidFill>
                  <a:schemeClr val="tx1"/>
                </a:solidFill>
                <a:latin typeface="Times New Roman" pitchFamily="18" charset="0"/>
              </a:rPr>
              <a:t>S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 данной поверхности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</a:rPr>
              <a:t>Е=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</a:rPr>
              <a:t>F/S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endParaRPr lang="en-US" sz="40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Единица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освещенности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</a:rPr>
              <a:t>- люкс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</a:rPr>
              <a:t>(лк)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887</Words>
  <Application>Microsoft Office PowerPoint</Application>
  <PresentationFormat>Экран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Ставропольский 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ТГ и ОТ</dc:creator>
  <cp:lastModifiedBy>Светлана</cp:lastModifiedBy>
  <cp:revision>40</cp:revision>
  <dcterms:created xsi:type="dcterms:W3CDTF">2014-02-27T09:02:42Z</dcterms:created>
  <dcterms:modified xsi:type="dcterms:W3CDTF">2021-10-21T12:32:02Z</dcterms:modified>
</cp:coreProperties>
</file>